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7" r:id="rId3"/>
    <p:sldId id="259" r:id="rId4"/>
    <p:sldId id="267" r:id="rId5"/>
    <p:sldId id="268" r:id="rId6"/>
    <p:sldId id="260" r:id="rId7"/>
    <p:sldId id="278" r:id="rId8"/>
    <p:sldId id="271" r:id="rId9"/>
    <p:sldId id="282" r:id="rId10"/>
    <p:sldId id="291" r:id="rId11"/>
    <p:sldId id="295" r:id="rId12"/>
    <p:sldId id="296" r:id="rId13"/>
    <p:sldId id="281" r:id="rId14"/>
    <p:sldId id="298" r:id="rId15"/>
    <p:sldId id="299" r:id="rId16"/>
    <p:sldId id="290" r:id="rId17"/>
    <p:sldId id="301" r:id="rId18"/>
    <p:sldId id="302" r:id="rId19"/>
    <p:sldId id="258" r:id="rId2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AD04AF-6A80-4DE8-89F8-D216D6F1BF7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8F8E1A85-62DE-4ABB-870A-A437CE153779}">
      <dgm:prSet phldrT="[Texto]"/>
      <dgm:spPr/>
      <dgm:t>
        <a:bodyPr/>
        <a:lstStyle/>
        <a:p>
          <a:r>
            <a:rPr lang="pt-PT" dirty="0"/>
            <a:t>Levantamento de Requisitos</a:t>
          </a:r>
        </a:p>
      </dgm:t>
    </dgm:pt>
    <dgm:pt modelId="{2CD253DE-DAA9-4B95-A81C-E1FAD94A3176}" type="parTrans" cxnId="{7A611729-C58C-46D3-9572-036BE5BBE41E}">
      <dgm:prSet/>
      <dgm:spPr/>
      <dgm:t>
        <a:bodyPr/>
        <a:lstStyle/>
        <a:p>
          <a:endParaRPr lang="pt-PT"/>
        </a:p>
      </dgm:t>
    </dgm:pt>
    <dgm:pt modelId="{92728668-47F8-4A6D-99F7-3B4AF1ACB263}" type="sibTrans" cxnId="{7A611729-C58C-46D3-9572-036BE5BBE41E}">
      <dgm:prSet/>
      <dgm:spPr/>
      <dgm:t>
        <a:bodyPr/>
        <a:lstStyle/>
        <a:p>
          <a:endParaRPr lang="pt-PT"/>
        </a:p>
      </dgm:t>
    </dgm:pt>
    <dgm:pt modelId="{5CDA2162-133F-44E9-9F84-807396E13038}">
      <dgm:prSet phldrT="[Texto]"/>
      <dgm:spPr/>
      <dgm:t>
        <a:bodyPr/>
        <a:lstStyle/>
        <a:p>
          <a:r>
            <a:rPr lang="pt-PT" dirty="0"/>
            <a:t>Estudo do Mercado</a:t>
          </a:r>
        </a:p>
      </dgm:t>
    </dgm:pt>
    <dgm:pt modelId="{C25FDBD1-9076-4146-A24E-359534E7DD00}" type="parTrans" cxnId="{4549EC4A-A684-4A59-9AD0-9EBED4F2CB61}">
      <dgm:prSet/>
      <dgm:spPr/>
      <dgm:t>
        <a:bodyPr/>
        <a:lstStyle/>
        <a:p>
          <a:endParaRPr lang="pt-PT"/>
        </a:p>
      </dgm:t>
    </dgm:pt>
    <dgm:pt modelId="{F4A42141-60A9-471B-955C-62E9456DF340}" type="sibTrans" cxnId="{4549EC4A-A684-4A59-9AD0-9EBED4F2CB61}">
      <dgm:prSet/>
      <dgm:spPr/>
      <dgm:t>
        <a:bodyPr/>
        <a:lstStyle/>
        <a:p>
          <a:endParaRPr lang="pt-PT"/>
        </a:p>
      </dgm:t>
    </dgm:pt>
    <dgm:pt modelId="{A2992C7A-30DD-486D-88AA-3D4721102CE5}">
      <dgm:prSet phldrT="[Texto]"/>
      <dgm:spPr/>
      <dgm:t>
        <a:bodyPr/>
        <a:lstStyle/>
        <a:p>
          <a:r>
            <a:rPr lang="pt-PT" dirty="0"/>
            <a:t>Pesquisa de Receitas Italianas</a:t>
          </a:r>
        </a:p>
      </dgm:t>
    </dgm:pt>
    <dgm:pt modelId="{1C6BD204-0357-44A5-97B7-9EDA09CB4EAF}" type="parTrans" cxnId="{FAD1171D-393F-4E6A-AF08-74FD268855C3}">
      <dgm:prSet/>
      <dgm:spPr/>
      <dgm:t>
        <a:bodyPr/>
        <a:lstStyle/>
        <a:p>
          <a:endParaRPr lang="pt-PT"/>
        </a:p>
      </dgm:t>
    </dgm:pt>
    <dgm:pt modelId="{3F504DED-9104-4F91-9505-58C178E689DC}" type="sibTrans" cxnId="{FAD1171D-393F-4E6A-AF08-74FD268855C3}">
      <dgm:prSet/>
      <dgm:spPr/>
      <dgm:t>
        <a:bodyPr/>
        <a:lstStyle/>
        <a:p>
          <a:endParaRPr lang="pt-PT"/>
        </a:p>
      </dgm:t>
    </dgm:pt>
    <dgm:pt modelId="{4789EC16-1FB0-458C-BB67-316D4379D50F}">
      <dgm:prSet phldrT="[Texto]"/>
      <dgm:spPr/>
      <dgm:t>
        <a:bodyPr/>
        <a:lstStyle/>
        <a:p>
          <a:r>
            <a:rPr lang="pt-PT" dirty="0"/>
            <a:t>Servidor para alocação dos serviços</a:t>
          </a:r>
        </a:p>
      </dgm:t>
    </dgm:pt>
    <dgm:pt modelId="{EDF13EA6-46C8-49EB-8C0C-7F7667075703}" type="parTrans" cxnId="{636B8B40-19B4-4813-9FFB-61ED0D9F686D}">
      <dgm:prSet/>
      <dgm:spPr/>
      <dgm:t>
        <a:bodyPr/>
        <a:lstStyle/>
        <a:p>
          <a:endParaRPr lang="pt-PT"/>
        </a:p>
      </dgm:t>
    </dgm:pt>
    <dgm:pt modelId="{B5CD5568-8F1E-42AE-8539-9891FCB1B34D}" type="sibTrans" cxnId="{636B8B40-19B4-4813-9FFB-61ED0D9F686D}">
      <dgm:prSet/>
      <dgm:spPr/>
      <dgm:t>
        <a:bodyPr/>
        <a:lstStyle/>
        <a:p>
          <a:endParaRPr lang="pt-PT"/>
        </a:p>
      </dgm:t>
    </dgm:pt>
    <dgm:pt modelId="{34FE02FD-1374-41A0-811B-94A3D5216881}">
      <dgm:prSet phldrT="[Texto]"/>
      <dgm:spPr/>
      <dgm:t>
        <a:bodyPr/>
        <a:lstStyle/>
        <a:p>
          <a:r>
            <a:rPr lang="pt-PT" dirty="0"/>
            <a:t>Software</a:t>
          </a:r>
        </a:p>
      </dgm:t>
    </dgm:pt>
    <dgm:pt modelId="{28E94C70-AB61-4DE8-958C-A807F0C63ECD}" type="parTrans" cxnId="{829E4D09-274A-4583-85BC-9ABF192B7D35}">
      <dgm:prSet/>
      <dgm:spPr/>
      <dgm:t>
        <a:bodyPr/>
        <a:lstStyle/>
        <a:p>
          <a:endParaRPr lang="pt-PT"/>
        </a:p>
      </dgm:t>
    </dgm:pt>
    <dgm:pt modelId="{90F12BF2-0121-46E7-AF3E-36E09453B845}" type="sibTrans" cxnId="{829E4D09-274A-4583-85BC-9ABF192B7D35}">
      <dgm:prSet/>
      <dgm:spPr/>
      <dgm:t>
        <a:bodyPr/>
        <a:lstStyle/>
        <a:p>
          <a:endParaRPr lang="pt-PT"/>
        </a:p>
      </dgm:t>
    </dgm:pt>
    <dgm:pt modelId="{687482DD-F634-47F6-B2DE-857471FFD7E1}" type="pres">
      <dgm:prSet presAssocID="{53AD04AF-6A80-4DE8-89F8-D216D6F1BF75}" presName="diagram" presStyleCnt="0">
        <dgm:presLayoutVars>
          <dgm:dir/>
          <dgm:resizeHandles val="exact"/>
        </dgm:presLayoutVars>
      </dgm:prSet>
      <dgm:spPr/>
    </dgm:pt>
    <dgm:pt modelId="{8A812166-DD22-41F9-B39A-23586737F105}" type="pres">
      <dgm:prSet presAssocID="{8F8E1A85-62DE-4ABB-870A-A437CE153779}" presName="node" presStyleLbl="node1" presStyleIdx="0" presStyleCnt="5">
        <dgm:presLayoutVars>
          <dgm:bulletEnabled val="1"/>
        </dgm:presLayoutVars>
      </dgm:prSet>
      <dgm:spPr/>
    </dgm:pt>
    <dgm:pt modelId="{5B106316-3EC7-4A5F-B90C-92991D411F82}" type="pres">
      <dgm:prSet presAssocID="{92728668-47F8-4A6D-99F7-3B4AF1ACB263}" presName="sibTrans" presStyleCnt="0"/>
      <dgm:spPr/>
    </dgm:pt>
    <dgm:pt modelId="{C3E76C01-909A-4E70-AD6B-12BC9318C376}" type="pres">
      <dgm:prSet presAssocID="{5CDA2162-133F-44E9-9F84-807396E13038}" presName="node" presStyleLbl="node1" presStyleIdx="1" presStyleCnt="5">
        <dgm:presLayoutVars>
          <dgm:bulletEnabled val="1"/>
        </dgm:presLayoutVars>
      </dgm:prSet>
      <dgm:spPr/>
    </dgm:pt>
    <dgm:pt modelId="{9D2C751C-B76B-4FFE-A7D0-ECF32DD5D40E}" type="pres">
      <dgm:prSet presAssocID="{F4A42141-60A9-471B-955C-62E9456DF340}" presName="sibTrans" presStyleCnt="0"/>
      <dgm:spPr/>
    </dgm:pt>
    <dgm:pt modelId="{728D20F2-E115-4D02-B980-BFA5B3336F22}" type="pres">
      <dgm:prSet presAssocID="{A2992C7A-30DD-486D-88AA-3D4721102CE5}" presName="node" presStyleLbl="node1" presStyleIdx="2" presStyleCnt="5">
        <dgm:presLayoutVars>
          <dgm:bulletEnabled val="1"/>
        </dgm:presLayoutVars>
      </dgm:prSet>
      <dgm:spPr/>
    </dgm:pt>
    <dgm:pt modelId="{A4F9FBBE-DC69-475A-8044-E5743F4C7004}" type="pres">
      <dgm:prSet presAssocID="{3F504DED-9104-4F91-9505-58C178E689DC}" presName="sibTrans" presStyleCnt="0"/>
      <dgm:spPr/>
    </dgm:pt>
    <dgm:pt modelId="{E74CC23A-FA0C-44DB-B81E-4243A9CB72C5}" type="pres">
      <dgm:prSet presAssocID="{4789EC16-1FB0-458C-BB67-316D4379D50F}" presName="node" presStyleLbl="node1" presStyleIdx="3" presStyleCnt="5">
        <dgm:presLayoutVars>
          <dgm:bulletEnabled val="1"/>
        </dgm:presLayoutVars>
      </dgm:prSet>
      <dgm:spPr/>
    </dgm:pt>
    <dgm:pt modelId="{F80C027F-D210-44F2-BB47-EBAD80C4EAEC}" type="pres">
      <dgm:prSet presAssocID="{B5CD5568-8F1E-42AE-8539-9891FCB1B34D}" presName="sibTrans" presStyleCnt="0"/>
      <dgm:spPr/>
    </dgm:pt>
    <dgm:pt modelId="{79E97A65-AE2C-45C0-999E-3BCF738D6696}" type="pres">
      <dgm:prSet presAssocID="{34FE02FD-1374-41A0-811B-94A3D5216881}" presName="node" presStyleLbl="node1" presStyleIdx="4" presStyleCnt="5">
        <dgm:presLayoutVars>
          <dgm:bulletEnabled val="1"/>
        </dgm:presLayoutVars>
      </dgm:prSet>
      <dgm:spPr/>
    </dgm:pt>
  </dgm:ptLst>
  <dgm:cxnLst>
    <dgm:cxn modelId="{829E4D09-274A-4583-85BC-9ABF192B7D35}" srcId="{53AD04AF-6A80-4DE8-89F8-D216D6F1BF75}" destId="{34FE02FD-1374-41A0-811B-94A3D5216881}" srcOrd="4" destOrd="0" parTransId="{28E94C70-AB61-4DE8-958C-A807F0C63ECD}" sibTransId="{90F12BF2-0121-46E7-AF3E-36E09453B845}"/>
    <dgm:cxn modelId="{FAD1171D-393F-4E6A-AF08-74FD268855C3}" srcId="{53AD04AF-6A80-4DE8-89F8-D216D6F1BF75}" destId="{A2992C7A-30DD-486D-88AA-3D4721102CE5}" srcOrd="2" destOrd="0" parTransId="{1C6BD204-0357-44A5-97B7-9EDA09CB4EAF}" sibTransId="{3F504DED-9104-4F91-9505-58C178E689DC}"/>
    <dgm:cxn modelId="{7A611729-C58C-46D3-9572-036BE5BBE41E}" srcId="{53AD04AF-6A80-4DE8-89F8-D216D6F1BF75}" destId="{8F8E1A85-62DE-4ABB-870A-A437CE153779}" srcOrd="0" destOrd="0" parTransId="{2CD253DE-DAA9-4B95-A81C-E1FAD94A3176}" sibTransId="{92728668-47F8-4A6D-99F7-3B4AF1ACB263}"/>
    <dgm:cxn modelId="{636B8B40-19B4-4813-9FFB-61ED0D9F686D}" srcId="{53AD04AF-6A80-4DE8-89F8-D216D6F1BF75}" destId="{4789EC16-1FB0-458C-BB67-316D4379D50F}" srcOrd="3" destOrd="0" parTransId="{EDF13EA6-46C8-49EB-8C0C-7F7667075703}" sibTransId="{B5CD5568-8F1E-42AE-8539-9891FCB1B34D}"/>
    <dgm:cxn modelId="{4549EC4A-A684-4A59-9AD0-9EBED4F2CB61}" srcId="{53AD04AF-6A80-4DE8-89F8-D216D6F1BF75}" destId="{5CDA2162-133F-44E9-9F84-807396E13038}" srcOrd="1" destOrd="0" parTransId="{C25FDBD1-9076-4146-A24E-359534E7DD00}" sibTransId="{F4A42141-60A9-471B-955C-62E9456DF340}"/>
    <dgm:cxn modelId="{10AF2F98-4B19-42E1-A203-662A016A396A}" type="presOf" srcId="{34FE02FD-1374-41A0-811B-94A3D5216881}" destId="{79E97A65-AE2C-45C0-999E-3BCF738D6696}" srcOrd="0" destOrd="0" presId="urn:microsoft.com/office/officeart/2005/8/layout/default"/>
    <dgm:cxn modelId="{7D76C39E-1786-4F2E-BFBD-74EF1B016DC5}" type="presOf" srcId="{8F8E1A85-62DE-4ABB-870A-A437CE153779}" destId="{8A812166-DD22-41F9-B39A-23586737F105}" srcOrd="0" destOrd="0" presId="urn:microsoft.com/office/officeart/2005/8/layout/default"/>
    <dgm:cxn modelId="{ECC58AA7-188C-4DFB-A0B0-67E7C7E76F11}" type="presOf" srcId="{53AD04AF-6A80-4DE8-89F8-D216D6F1BF75}" destId="{687482DD-F634-47F6-B2DE-857471FFD7E1}" srcOrd="0" destOrd="0" presId="urn:microsoft.com/office/officeart/2005/8/layout/default"/>
    <dgm:cxn modelId="{EC366DBB-ADF3-4C3D-9790-D030D77325A7}" type="presOf" srcId="{A2992C7A-30DD-486D-88AA-3D4721102CE5}" destId="{728D20F2-E115-4D02-B980-BFA5B3336F22}" srcOrd="0" destOrd="0" presId="urn:microsoft.com/office/officeart/2005/8/layout/default"/>
    <dgm:cxn modelId="{DEF41AD6-9460-493E-9D50-9B28C4C856CE}" type="presOf" srcId="{5CDA2162-133F-44E9-9F84-807396E13038}" destId="{C3E76C01-909A-4E70-AD6B-12BC9318C376}" srcOrd="0" destOrd="0" presId="urn:microsoft.com/office/officeart/2005/8/layout/default"/>
    <dgm:cxn modelId="{A893CFE6-2D75-4D8C-A07C-69CE8BBBA3E4}" type="presOf" srcId="{4789EC16-1FB0-458C-BB67-316D4379D50F}" destId="{E74CC23A-FA0C-44DB-B81E-4243A9CB72C5}" srcOrd="0" destOrd="0" presId="urn:microsoft.com/office/officeart/2005/8/layout/default"/>
    <dgm:cxn modelId="{EC507819-52FD-4B15-B702-FB7E11072EDE}" type="presParOf" srcId="{687482DD-F634-47F6-B2DE-857471FFD7E1}" destId="{8A812166-DD22-41F9-B39A-23586737F105}" srcOrd="0" destOrd="0" presId="urn:microsoft.com/office/officeart/2005/8/layout/default"/>
    <dgm:cxn modelId="{456A40C0-2971-48C4-AB42-C1DDFB1405BC}" type="presParOf" srcId="{687482DD-F634-47F6-B2DE-857471FFD7E1}" destId="{5B106316-3EC7-4A5F-B90C-92991D411F82}" srcOrd="1" destOrd="0" presId="urn:microsoft.com/office/officeart/2005/8/layout/default"/>
    <dgm:cxn modelId="{0D3AFA74-BD5C-4B06-B92D-0C75E0024E5C}" type="presParOf" srcId="{687482DD-F634-47F6-B2DE-857471FFD7E1}" destId="{C3E76C01-909A-4E70-AD6B-12BC9318C376}" srcOrd="2" destOrd="0" presId="urn:microsoft.com/office/officeart/2005/8/layout/default"/>
    <dgm:cxn modelId="{A8047E90-0735-4333-8483-FE29BE7B9C35}" type="presParOf" srcId="{687482DD-F634-47F6-B2DE-857471FFD7E1}" destId="{9D2C751C-B76B-4FFE-A7D0-ECF32DD5D40E}" srcOrd="3" destOrd="0" presId="urn:microsoft.com/office/officeart/2005/8/layout/default"/>
    <dgm:cxn modelId="{5589263B-1ED6-40CF-98E7-96D0A1FBAD44}" type="presParOf" srcId="{687482DD-F634-47F6-B2DE-857471FFD7E1}" destId="{728D20F2-E115-4D02-B980-BFA5B3336F22}" srcOrd="4" destOrd="0" presId="urn:microsoft.com/office/officeart/2005/8/layout/default"/>
    <dgm:cxn modelId="{B0FE1084-DB08-4A94-8136-5784F8B83774}" type="presParOf" srcId="{687482DD-F634-47F6-B2DE-857471FFD7E1}" destId="{A4F9FBBE-DC69-475A-8044-E5743F4C7004}" srcOrd="5" destOrd="0" presId="urn:microsoft.com/office/officeart/2005/8/layout/default"/>
    <dgm:cxn modelId="{79FC1F75-C893-43EA-8F43-7CCC8F2104CC}" type="presParOf" srcId="{687482DD-F634-47F6-B2DE-857471FFD7E1}" destId="{E74CC23A-FA0C-44DB-B81E-4243A9CB72C5}" srcOrd="6" destOrd="0" presId="urn:microsoft.com/office/officeart/2005/8/layout/default"/>
    <dgm:cxn modelId="{A1114C75-0313-4DF3-AA36-536AF96279D6}" type="presParOf" srcId="{687482DD-F634-47F6-B2DE-857471FFD7E1}" destId="{F80C027F-D210-44F2-BB47-EBAD80C4EAEC}" srcOrd="7" destOrd="0" presId="urn:microsoft.com/office/officeart/2005/8/layout/default"/>
    <dgm:cxn modelId="{5DF46CDF-E598-4E1D-BA56-00041A8D8F7E}" type="presParOf" srcId="{687482DD-F634-47F6-B2DE-857471FFD7E1}" destId="{79E97A65-AE2C-45C0-999E-3BCF738D669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812166-DD22-41F9-B39A-23586737F105}">
      <dsp:nvSpPr>
        <dsp:cNvPr id="0" name=""/>
        <dsp:cNvSpPr/>
      </dsp:nvSpPr>
      <dsp:spPr>
        <a:xfrm>
          <a:off x="807688" y="1748"/>
          <a:ext cx="1789033" cy="10734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Levantamento de Requisitos</a:t>
          </a:r>
        </a:p>
      </dsp:txBody>
      <dsp:txXfrm>
        <a:off x="807688" y="1748"/>
        <a:ext cx="1789033" cy="1073420"/>
      </dsp:txXfrm>
    </dsp:sp>
    <dsp:sp modelId="{C3E76C01-909A-4E70-AD6B-12BC9318C376}">
      <dsp:nvSpPr>
        <dsp:cNvPr id="0" name=""/>
        <dsp:cNvSpPr/>
      </dsp:nvSpPr>
      <dsp:spPr>
        <a:xfrm>
          <a:off x="2775625" y="1748"/>
          <a:ext cx="1789033" cy="10734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Estudo do Mercado</a:t>
          </a:r>
        </a:p>
      </dsp:txBody>
      <dsp:txXfrm>
        <a:off x="2775625" y="1748"/>
        <a:ext cx="1789033" cy="1073420"/>
      </dsp:txXfrm>
    </dsp:sp>
    <dsp:sp modelId="{728D20F2-E115-4D02-B980-BFA5B3336F22}">
      <dsp:nvSpPr>
        <dsp:cNvPr id="0" name=""/>
        <dsp:cNvSpPr/>
      </dsp:nvSpPr>
      <dsp:spPr>
        <a:xfrm>
          <a:off x="807688" y="1254072"/>
          <a:ext cx="1789033" cy="10734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Pesquisa de Receitas Italianas</a:t>
          </a:r>
        </a:p>
      </dsp:txBody>
      <dsp:txXfrm>
        <a:off x="807688" y="1254072"/>
        <a:ext cx="1789033" cy="1073420"/>
      </dsp:txXfrm>
    </dsp:sp>
    <dsp:sp modelId="{E74CC23A-FA0C-44DB-B81E-4243A9CB72C5}">
      <dsp:nvSpPr>
        <dsp:cNvPr id="0" name=""/>
        <dsp:cNvSpPr/>
      </dsp:nvSpPr>
      <dsp:spPr>
        <a:xfrm>
          <a:off x="2775625" y="1254072"/>
          <a:ext cx="1789033" cy="10734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Servidor para alocação dos serviços</a:t>
          </a:r>
        </a:p>
      </dsp:txBody>
      <dsp:txXfrm>
        <a:off x="2775625" y="1254072"/>
        <a:ext cx="1789033" cy="1073420"/>
      </dsp:txXfrm>
    </dsp:sp>
    <dsp:sp modelId="{79E97A65-AE2C-45C0-999E-3BCF738D6696}">
      <dsp:nvSpPr>
        <dsp:cNvPr id="0" name=""/>
        <dsp:cNvSpPr/>
      </dsp:nvSpPr>
      <dsp:spPr>
        <a:xfrm>
          <a:off x="1791656" y="2506395"/>
          <a:ext cx="1789033" cy="10734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Software</a:t>
          </a:r>
        </a:p>
      </dsp:txBody>
      <dsp:txXfrm>
        <a:off x="1791656" y="2506395"/>
        <a:ext cx="1789033" cy="1073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98EF0-8F78-7B4A-9EF3-40B9EDF1F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4A36F6-BC29-D048-8DB0-E923AA3D3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D00EA55-7029-AC46-9640-97155246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D9EA175-ABD8-1649-BCED-EC7CFB63D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1E07555-8E34-B949-AD92-FA42EB95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BEF52E-405E-8240-8757-29526605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40EEF4A-4E19-B149-8B27-730DF6F10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2F6C14A-A773-0D40-BF5E-C1CEDBB10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201FC80-3C28-D84E-AC4D-40C41BCA5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BB040D8-A6CF-6D4B-9346-DB05CB0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57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96CA438-E7B5-8940-B7EC-280C7BFC7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BD59EF-01FA-7441-BC4F-BDD0CCE12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1AC2F2C-1278-1D46-AB4E-0D6C173C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1844A6F-349A-6147-91DE-D6F2AB354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BEFD9DC-AAD1-AC45-93A9-9533FEBC6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76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85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450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002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516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632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212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713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6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CD26B-A3EB-AE45-BE1A-B340335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C2FF7A-7D76-B24F-89C7-18B6CB1AF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14E8328-B3F8-E04B-A89C-795B9A04B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32FC89D-00E1-8449-AAE3-A8B5086A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A76FC95-1F6E-CE42-AAAB-B7360688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52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9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83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62589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103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86669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210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851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3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67C68-4526-C244-BB59-C83BCEF1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8E93320-2FA7-C94E-8B81-20F79E8B4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912C690-868F-F946-ACC4-00ED4C3B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9A96C28-0E1D-CF4D-ABE9-C0F47B3EF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E069FD9-0095-3F4D-AC75-D021244A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61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D7E65-E7CD-AD49-8667-F707F313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D07F21A-2654-7F4B-9175-FC1B2E464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7B4A44C-0087-364C-A649-DB7EA81EC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B163531-E6B4-D340-94F1-32A6A2DC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F131BDA-F837-4D4B-92F7-7DC717A6F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9EF267C-5164-2940-8856-1F113815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7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80CE18-8248-3340-81DE-3CB134B4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86252C0-408D-024D-9D94-B9B5C96E5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3820C08-D0EC-EA46-9E9A-C6E736367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39BC1938-FB6F-6049-95ED-38332E03F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F960627F-53F4-E74F-BBF2-CD7C26100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C372B3D-2F17-D64A-ABFD-176F7A6C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8A57B86-59AA-964E-8BA5-73A546DD3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00A4F68-2001-2F47-8474-E57E06DF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60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D967A-9608-8A47-8E03-635FE750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61B0763-283A-0C45-B04E-7943A6868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D1135D0-44EA-774E-8F02-8947F448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741F7C4-22A9-3F4A-9A37-944B98E16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3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D781CAF2-31F8-B043-BA80-851929274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C81D09EE-3305-DA4B-823E-1FC211698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B333353-5921-704F-9104-92329A792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68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C11FDC-8468-A743-B244-BF1C3037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EEC8561-B6B1-3E4F-A89E-C1F1DEF7A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6CBD258-8E47-044D-88F8-514877703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3883907-7361-9942-AE38-8298E09C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3A8FC23-99CB-6B42-94B2-75C685E0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A5C9B43-A554-8C43-994D-6554814C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5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354247-A5C4-144B-809A-56619389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10A640F-8A75-2B4E-BDEE-975EC708E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CC50772-9F0A-814A-8D9D-776E4D57E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8FF3DAA-21E0-224A-9FEF-BBEFEB7F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14AE04A-0EC3-494A-BA65-ECDAAC850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420FCDA-93F5-7148-98EE-BBF8E3F1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5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E0A381E-F8FF-5047-AA1F-FC895492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F5FF2E7-6113-084D-A682-E9A138CEF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E5BD52D-E3B4-ED43-9630-6CABAE43A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C318D24-5E82-3C4F-908C-E9CA45432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63033D-95FE-D441-8713-E12F4082A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622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2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587D6-95F5-44B6-BB57-2DC2C68A6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1991662"/>
            <a:ext cx="7766936" cy="1096899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pt-PT" dirty="0" err="1">
                <a:solidFill>
                  <a:schemeClr val="tx1"/>
                </a:solidFill>
                <a:latin typeface="Times" pitchFamily="2" charset="0"/>
              </a:rPr>
              <a:t>FeelItaly</a:t>
            </a:r>
            <a:endParaRPr lang="pt-PT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179239-57AD-4120-B440-24FCE4A76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4675" y="3088561"/>
            <a:ext cx="6342649" cy="473882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pt-PT" dirty="0">
                <a:latin typeface="Times" pitchFamily="2" charset="0"/>
              </a:rPr>
              <a:t>Com </a:t>
            </a:r>
            <a:r>
              <a:rPr lang="pt-PT" dirty="0" err="1">
                <a:latin typeface="Times" pitchFamily="2" charset="0"/>
              </a:rPr>
              <a:t>FeeIItaly</a:t>
            </a:r>
            <a:r>
              <a:rPr lang="pt-PT" dirty="0">
                <a:latin typeface="Times" pitchFamily="2" charset="0"/>
              </a:rPr>
              <a:t> na mão, é mais simples a confeção!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1D2CD886-0138-41CB-BB1F-29B15D58722C}"/>
              </a:ext>
            </a:extLst>
          </p:cNvPr>
          <p:cNvSpPr txBox="1">
            <a:spLocks/>
          </p:cNvSpPr>
          <p:nvPr/>
        </p:nvSpPr>
        <p:spPr bwMode="auto">
          <a:xfrm>
            <a:off x="1144173" y="4483080"/>
            <a:ext cx="2990677" cy="202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Grupo 29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Diogo Braga - A82547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João Silva - A82005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Caçador - A81064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Ferreira - A82568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Veloso - A81919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pt-PT" altLang="pt-PT" sz="12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Junho</a:t>
            </a:r>
            <a:r>
              <a:rPr kumimoji="0" lang="pt-PT" altLang="pt-P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Imagem 4" descr="corReitoria">
            <a:extLst>
              <a:ext uri="{FF2B5EF4-FFF2-40B4-BE49-F238E27FC236}">
                <a16:creationId xmlns:a16="http://schemas.microsoft.com/office/drawing/2014/main" id="{CC35044D-C3F8-4642-B864-59FF9E441F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05" y="230451"/>
            <a:ext cx="125349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D547FD-E1CB-44B1-89A7-01D9AF3EAA3A}"/>
              </a:ext>
            </a:extLst>
          </p:cNvPr>
          <p:cNvSpPr/>
          <p:nvPr/>
        </p:nvSpPr>
        <p:spPr>
          <a:xfrm>
            <a:off x="617162" y="897223"/>
            <a:ext cx="37378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Universidade do Minho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1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Escola de Engenharia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5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	Mestrado Integrado em Engenharia Informática</a:t>
            </a:r>
            <a:endParaRPr kumimoji="0" lang="pt-PT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84CAF4-04B0-D44C-81E0-9C1A4AA235FA}"/>
              </a:ext>
            </a:extLst>
          </p:cNvPr>
          <p:cNvSpPr txBox="1"/>
          <p:nvPr/>
        </p:nvSpPr>
        <p:spPr>
          <a:xfrm>
            <a:off x="1144905" y="4183000"/>
            <a:ext cx="337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Laboratórios de Informática IV</a:t>
            </a:r>
          </a:p>
        </p:txBody>
      </p:sp>
    </p:spTree>
    <p:extLst>
      <p:ext uri="{BB962C8B-B14F-4D97-AF65-F5344CB8AC3E}">
        <p14:creationId xmlns:p14="http://schemas.microsoft.com/office/powerpoint/2010/main" val="3409857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DSI –  </a:t>
            </a:r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Preparar Receita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captura de ecrã&#10;&#10;&#10;&#10;Descrição gerada automaticamente">
            <a:extLst>
              <a:ext uri="{FF2B5EF4-FFF2-40B4-BE49-F238E27FC236}">
                <a16:creationId xmlns:a16="http://schemas.microsoft.com/office/drawing/2014/main" id="{283B7D56-A3F3-4B41-A2A1-A686D590D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706" y="588935"/>
            <a:ext cx="8412294" cy="602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9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DSI – </a:t>
            </a:r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Realizar Passo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captura de ecrã&#10;&#10;&#10;&#10;Descrição gerada automaticamente">
            <a:extLst>
              <a:ext uri="{FF2B5EF4-FFF2-40B4-BE49-F238E27FC236}">
                <a16:creationId xmlns:a16="http://schemas.microsoft.com/office/drawing/2014/main" id="{CD445341-0636-744B-A3D1-5CCCEA1C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17" y="0"/>
            <a:ext cx="6331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11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8FE8F8AA-4541-4545-B359-CB35BD95B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147" y="128587"/>
            <a:ext cx="9477492" cy="57630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323" y="2403417"/>
            <a:ext cx="1708467" cy="1665664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</a:br>
            <a:r>
              <a:rPr lang="en-US" sz="1800" b="1" kern="1200" dirty="0" err="1">
                <a:solidFill>
                  <a:srgbClr val="FFFFFF"/>
                </a:solidFill>
                <a:latin typeface="Times" pitchFamily="2" charset="0"/>
              </a:rPr>
              <a:t>Modelos</a:t>
            </a:r>
            <a: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  <a:t> </a:t>
            </a:r>
            <a:r>
              <a:rPr lang="en-US" sz="1800" b="1" kern="1200" dirty="0" err="1">
                <a:solidFill>
                  <a:srgbClr val="FFFFFF"/>
                </a:solidFill>
                <a:latin typeface="Times" pitchFamily="2" charset="0"/>
              </a:rPr>
              <a:t>Estruturais</a:t>
            </a:r>
            <a: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  <a:t> -</a:t>
            </a:r>
            <a:r>
              <a:rPr lang="en-US" sz="1800" b="1" kern="1200" dirty="0" err="1">
                <a:solidFill>
                  <a:srgbClr val="FFFFFF"/>
                </a:solidFill>
                <a:latin typeface="Times" pitchFamily="2" charset="0"/>
              </a:rPr>
              <a:t>Diagrama</a:t>
            </a:r>
            <a: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  <a:t> de Classes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4501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92" y="2073598"/>
            <a:ext cx="2871729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Modelo Conceptual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texto, mapa&#10;&#10;&#10;&#10;Descrição gerada automaticamente">
            <a:extLst>
              <a:ext uri="{FF2B5EF4-FFF2-40B4-BE49-F238E27FC236}">
                <a16:creationId xmlns:a16="http://schemas.microsoft.com/office/drawing/2014/main" id="{B77615BB-5FED-6A48-8453-A68D972AA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0" y="244903"/>
            <a:ext cx="8557260" cy="63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97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Uma imagem com captura de ecrã&#10;&#10;&#10;&#10;Descrição gerada automaticamente">
            <a:extLst>
              <a:ext uri="{FF2B5EF4-FFF2-40B4-BE49-F238E27FC236}">
                <a16:creationId xmlns:a16="http://schemas.microsoft.com/office/drawing/2014/main" id="{B1C46BDA-CD63-9843-B147-7AE7E7E7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57" y="679006"/>
            <a:ext cx="10178444" cy="510217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073" y="2176469"/>
            <a:ext cx="2265939" cy="209835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Modelo Lógico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78480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7B11A2EB-3B60-D249-8D5F-A954A766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82" y="0"/>
            <a:ext cx="9846434" cy="52577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778" y="2471126"/>
            <a:ext cx="2013556" cy="1915747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</a:br>
            <a:r>
              <a:rPr lang="en-US" sz="2000" b="1" kern="1200" dirty="0" err="1">
                <a:solidFill>
                  <a:srgbClr val="FFFFFF"/>
                </a:solidFill>
                <a:latin typeface="Times" pitchFamily="2" charset="0"/>
              </a:rPr>
              <a:t>Modelos</a:t>
            </a:r>
            <a: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  <a:t> </a:t>
            </a:r>
            <a:r>
              <a:rPr lang="en-US" sz="2000" b="1" kern="1200" dirty="0" err="1">
                <a:solidFill>
                  <a:srgbClr val="FFFFFF"/>
                </a:solidFill>
                <a:latin typeface="Times" pitchFamily="2" charset="0"/>
              </a:rPr>
              <a:t>Estruturais</a:t>
            </a:r>
            <a: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  <a:t> -</a:t>
            </a:r>
            <a:r>
              <a:rPr lang="en-US" sz="2000" b="1" kern="1200" dirty="0" err="1">
                <a:solidFill>
                  <a:srgbClr val="FFFFFF"/>
                </a:solidFill>
                <a:latin typeface="Times" pitchFamily="2" charset="0"/>
              </a:rPr>
              <a:t>Diagrama</a:t>
            </a:r>
            <a: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  <a:t> de Classes ORM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69055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C346A3-0DA4-E940-B23A-27051A2B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59" y="98673"/>
            <a:ext cx="9688241" cy="533057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39" y="2165040"/>
            <a:ext cx="2341035" cy="217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 err="1">
                <a:solidFill>
                  <a:schemeClr val="bg1"/>
                </a:solidFill>
                <a:latin typeface="Times" pitchFamily="2" charset="0"/>
              </a:rPr>
              <a:t>FeelItaly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1919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39" y="2165040"/>
            <a:ext cx="2341035" cy="217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Preparar Receita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Uma imagem com captura de ecrã&#10;&#10;&#10;&#10;Descrição gerada automaticamente">
            <a:extLst>
              <a:ext uri="{FF2B5EF4-FFF2-40B4-BE49-F238E27FC236}">
                <a16:creationId xmlns:a16="http://schemas.microsoft.com/office/drawing/2014/main" id="{3C417023-F74D-0049-AA7D-EA567972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512" y="930218"/>
            <a:ext cx="8820488" cy="499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24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587D6-95F5-44B6-BB57-2DC2C68A6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1991662"/>
            <a:ext cx="7766936" cy="1096899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pt-PT" dirty="0" err="1">
                <a:solidFill>
                  <a:schemeClr val="tx1"/>
                </a:solidFill>
                <a:latin typeface="Times" pitchFamily="2" charset="0"/>
              </a:rPr>
              <a:t>FeelItaly</a:t>
            </a:r>
            <a:endParaRPr lang="pt-PT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179239-57AD-4120-B440-24FCE4A76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4675" y="3088561"/>
            <a:ext cx="6342649" cy="473882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pt-PT" dirty="0">
                <a:latin typeface="Times" pitchFamily="2" charset="0"/>
              </a:rPr>
              <a:t>Com </a:t>
            </a:r>
            <a:r>
              <a:rPr lang="pt-PT" dirty="0" err="1">
                <a:latin typeface="Times" pitchFamily="2" charset="0"/>
              </a:rPr>
              <a:t>FeeIItaly</a:t>
            </a:r>
            <a:r>
              <a:rPr lang="pt-PT" dirty="0">
                <a:latin typeface="Times" pitchFamily="2" charset="0"/>
              </a:rPr>
              <a:t> na mão, é mais simples a confeção!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1D2CD886-0138-41CB-BB1F-29B15D58722C}"/>
              </a:ext>
            </a:extLst>
          </p:cNvPr>
          <p:cNvSpPr txBox="1">
            <a:spLocks/>
          </p:cNvSpPr>
          <p:nvPr/>
        </p:nvSpPr>
        <p:spPr bwMode="auto">
          <a:xfrm>
            <a:off x="1144173" y="4483080"/>
            <a:ext cx="2990677" cy="202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Grupo 29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Diogo Braga - A82547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João Silva - A82005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Caçador - A81064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Ferreira - A82568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Veloso - A81919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pt-PT" altLang="pt-PT" sz="12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Junho</a:t>
            </a:r>
            <a:r>
              <a:rPr kumimoji="0" lang="pt-PT" altLang="pt-P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Imagem 4" descr="corReitoria">
            <a:extLst>
              <a:ext uri="{FF2B5EF4-FFF2-40B4-BE49-F238E27FC236}">
                <a16:creationId xmlns:a16="http://schemas.microsoft.com/office/drawing/2014/main" id="{CC35044D-C3F8-4642-B864-59FF9E441F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05" y="230451"/>
            <a:ext cx="125349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D547FD-E1CB-44B1-89A7-01D9AF3EAA3A}"/>
              </a:ext>
            </a:extLst>
          </p:cNvPr>
          <p:cNvSpPr/>
          <p:nvPr/>
        </p:nvSpPr>
        <p:spPr>
          <a:xfrm>
            <a:off x="617162" y="897223"/>
            <a:ext cx="37378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Universidade do Minho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1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Escola de Engenharia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5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	Mestrado Integrado em Engenharia Informática</a:t>
            </a:r>
            <a:endParaRPr kumimoji="0" lang="pt-PT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84CAF4-04B0-D44C-81E0-9C1A4AA235FA}"/>
              </a:ext>
            </a:extLst>
          </p:cNvPr>
          <p:cNvSpPr txBox="1"/>
          <p:nvPr/>
        </p:nvSpPr>
        <p:spPr>
          <a:xfrm>
            <a:off x="1144905" y="4183000"/>
            <a:ext cx="337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Laboratórios de Informática IV</a:t>
            </a:r>
          </a:p>
        </p:txBody>
      </p:sp>
    </p:spTree>
    <p:extLst>
      <p:ext uri="{BB962C8B-B14F-4D97-AF65-F5344CB8AC3E}">
        <p14:creationId xmlns:p14="http://schemas.microsoft.com/office/powerpoint/2010/main" val="4050250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8">
            <a:extLst>
              <a:ext uri="{FF2B5EF4-FFF2-40B4-BE49-F238E27FC236}">
                <a16:creationId xmlns:a16="http://schemas.microsoft.com/office/drawing/2014/main" id="{46E2C1D0-2072-4664-9C67-3B12866F5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17" y="-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Imagem 4" descr="Uma imagem com céu, montanha, exterior, água&#10;&#10;Descrição gerada automaticamente">
            <a:extLst>
              <a:ext uri="{FF2B5EF4-FFF2-40B4-BE49-F238E27FC236}">
                <a16:creationId xmlns:a16="http://schemas.microsoft.com/office/drawing/2014/main" id="{22B14740-A56B-D948-B46C-9FEF8813B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1" r="44377" b="-1"/>
          <a:stretch/>
        </p:blipFill>
        <p:spPr>
          <a:xfrm>
            <a:off x="6194368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7" name="Imagem 6" descr="Uma imagem com piza, louça, alimentação, mesa&#10;&#10;Descrição gerada automaticamente">
            <a:extLst>
              <a:ext uri="{FF2B5EF4-FFF2-40B4-BE49-F238E27FC236}">
                <a16:creationId xmlns:a16="http://schemas.microsoft.com/office/drawing/2014/main" id="{F342A973-36CF-6B4F-B196-BE363368A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5" r="5268" b="1"/>
          <a:stretch/>
        </p:blipFill>
        <p:spPr>
          <a:xfrm>
            <a:off x="-1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3C277B-7751-4954-9186-3E01154C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2093887"/>
            <a:ext cx="4193810" cy="880985"/>
          </a:xfrm>
        </p:spPr>
        <p:txBody>
          <a:bodyPr anchor="ctr">
            <a:normAutofit/>
          </a:bodyPr>
          <a:lstStyle/>
          <a:p>
            <a:r>
              <a:rPr lang="pt-PT" sz="2800"/>
              <a:t>Contextualização</a:t>
            </a:r>
            <a:endParaRPr lang="pt-PT" sz="28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88DEEFF-5B54-41B4-8B3B-29FF06F75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4" y="2984423"/>
            <a:ext cx="4620544" cy="1873327"/>
          </a:xfrm>
        </p:spPr>
        <p:txBody>
          <a:bodyPr>
            <a:normAutofit/>
          </a:bodyPr>
          <a:lstStyle/>
          <a:p>
            <a:r>
              <a:rPr lang="pt-PT" sz="1600" dirty="0"/>
              <a:t>Estudante de Erasmus proveniente da zona de Nápoles.</a:t>
            </a:r>
          </a:p>
          <a:p>
            <a:r>
              <a:rPr lang="pt-PT" sz="1600" dirty="0"/>
              <a:t>Falta de presença da culinária Italiana na cozinha Portuguesa.</a:t>
            </a:r>
          </a:p>
          <a:p>
            <a:r>
              <a:rPr lang="pt-PT" sz="1600" dirty="0"/>
              <a:t>Tipo de comida particularmente de rápida e fácil confeção.</a:t>
            </a:r>
          </a:p>
          <a:p>
            <a:endParaRPr lang="pt-PT" sz="1600" dirty="0"/>
          </a:p>
          <a:p>
            <a:endParaRPr lang="pt-PT" sz="1600" dirty="0"/>
          </a:p>
          <a:p>
            <a:endParaRPr lang="pt-PT" sz="1600" dirty="0"/>
          </a:p>
          <a:p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3499358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m prato, alimentação, mesa, louça&#10;&#10;Descrição gerada automaticamente">
            <a:extLst>
              <a:ext uri="{FF2B5EF4-FFF2-40B4-BE49-F238E27FC236}">
                <a16:creationId xmlns:a16="http://schemas.microsoft.com/office/drawing/2014/main" id="{B5C25576-C105-B241-A5B3-38ADE1303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0" r="1123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53C277B-7751-4954-9186-3E01154C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pt-PT" dirty="0"/>
              <a:t>Objetivos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88DEEFF-5B54-41B4-8B3B-29FF06F75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pt-PT" dirty="0"/>
              <a:t>Aumento da produtividade dos utilizadores.</a:t>
            </a:r>
          </a:p>
          <a:p>
            <a:r>
              <a:rPr lang="pt-PT" dirty="0"/>
              <a:t>Possibilidade de comunicação entre utilizador e dispositivo auxiliar.</a:t>
            </a:r>
          </a:p>
          <a:p>
            <a:r>
              <a:rPr lang="pt-PT" dirty="0"/>
              <a:t>Organização semanal.</a:t>
            </a:r>
          </a:p>
          <a:p>
            <a:r>
              <a:rPr lang="pt-PT" dirty="0"/>
              <a:t>Ajuda não só na cozinha mas também na hora de ir às compras.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3658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035D28-27AE-4338-9CA3-55970C1C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Identificação dos recursos necessários</a:t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FF63AC6-2BE3-40FA-9D61-DAA01191D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1 engenheiro de software (gestor de projeto) e 5 programadores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F8C35BF6-9A88-469E-9825-59D40B1BE514}"/>
              </a:ext>
            </a:extLst>
          </p:cNvPr>
          <p:cNvGraphicFramePr/>
          <p:nvPr/>
        </p:nvGraphicFramePr>
        <p:xfrm>
          <a:off x="1858020" y="2840854"/>
          <a:ext cx="5372347" cy="3581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6266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B35620-4E8B-4428-AFCC-C1B34004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Maquete do Sistema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0B762F-0655-414A-8B77-6C5DB9E6D2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7334" y="1603877"/>
            <a:ext cx="8366760" cy="45262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2112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Requisitos Funcionais do Utilizador</a:t>
            </a:r>
            <a:endParaRPr 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D81BD27-7ACC-B343-A12F-4ED1CE7D6DC7}"/>
              </a:ext>
            </a:extLst>
          </p:cNvPr>
          <p:cNvSpPr txBox="1"/>
          <p:nvPr/>
        </p:nvSpPr>
        <p:spPr>
          <a:xfrm>
            <a:off x="3744542" y="1166842"/>
            <a:ext cx="7446468" cy="45243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O utilizador deve conseguir registar-se no sistema.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O utilizador deve conseguir autenticar-se no sistema.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3.  O utilizador deve conseguir estabelecer uma configuração inicial de pratos e ingredientes.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			(...)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5.  O utilizador deve conseguir pré-visualizar todas as receitas disponíveis.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			(...)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8"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O utilizador deve conseguir selecionar uma receita.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8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9.  O utilizador deve ser acompanhado durante a confeção duma receita.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			(...)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16. O utilizador deve poder ter acesso a uma lista dos estabelecimentos que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disponibilizem os produtos em falta.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328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Requisitos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Funcionais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do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Utilizador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e do Sistema –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Preparação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duma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Receita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m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681018DE-A899-A44E-AF80-2131CBCC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343" y="64838"/>
            <a:ext cx="7293577" cy="6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62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494" y="2337954"/>
            <a:ext cx="2098126" cy="2182092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Modelos de Contexto – Diagrama de Atividade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3F67DA4-69D1-CE4A-8534-3904AC690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554" y="461681"/>
            <a:ext cx="8440818" cy="593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94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Diagrama de Use Cases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magem 7" descr="Uma imagem com texto&#10;&#10;&#10;&#10;Descrição gerada automaticamente">
            <a:extLst>
              <a:ext uri="{FF2B5EF4-FFF2-40B4-BE49-F238E27FC236}">
                <a16:creationId xmlns:a16="http://schemas.microsoft.com/office/drawing/2014/main" id="{074E555C-3FE4-8A47-9511-16D632C32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184" y="0"/>
            <a:ext cx="5640265" cy="68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20661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259</Words>
  <Application>Microsoft Macintosh PowerPoint</Application>
  <PresentationFormat>Ecrã Panorâmico</PresentationFormat>
  <Paragraphs>76</Paragraphs>
  <Slides>18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Times</vt:lpstr>
      <vt:lpstr>Trebuchet MS</vt:lpstr>
      <vt:lpstr>Wingdings 3</vt:lpstr>
      <vt:lpstr>1_Tema do Office</vt:lpstr>
      <vt:lpstr>Faceta</vt:lpstr>
      <vt:lpstr>FeelItaly</vt:lpstr>
      <vt:lpstr>Contextualização</vt:lpstr>
      <vt:lpstr>Objetivos</vt:lpstr>
      <vt:lpstr>Identificação dos recursos necessários </vt:lpstr>
      <vt:lpstr>Maquete do Sistema</vt:lpstr>
      <vt:lpstr>Requisitos Funcionais do Utilizador</vt:lpstr>
      <vt:lpstr>Requisitos Funcionais do Utilizador e do Sistema – Preparação duma Receita </vt:lpstr>
      <vt:lpstr>Modelos de Contexto – Diagrama de Atividade </vt:lpstr>
      <vt:lpstr>Diagrama de Use Cases </vt:lpstr>
      <vt:lpstr>DSI –  Preparar Receita</vt:lpstr>
      <vt:lpstr>DSI –  Realizar Passo</vt:lpstr>
      <vt:lpstr> Modelos Estruturais -Diagrama de Classes </vt:lpstr>
      <vt:lpstr>Modelo Conceptual</vt:lpstr>
      <vt:lpstr>Modelo Lógico</vt:lpstr>
      <vt:lpstr> Modelos Estruturais -Diagrama de Classes ORM </vt:lpstr>
      <vt:lpstr> FeelItaly </vt:lpstr>
      <vt:lpstr> Preparar Receita </vt:lpstr>
      <vt:lpstr>FeelItaly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FeelItaly</dc:title>
  <dc:creator>João Pedro Oliveira da Silva</dc:creator>
  <cp:lastModifiedBy>João Pedro Oliveira da Silva</cp:lastModifiedBy>
  <cp:revision>4</cp:revision>
  <dcterms:created xsi:type="dcterms:W3CDTF">2019-06-05T15:31:38Z</dcterms:created>
  <dcterms:modified xsi:type="dcterms:W3CDTF">2019-06-05T15:56:31Z</dcterms:modified>
</cp:coreProperties>
</file>